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94" r:id="rId4"/>
    <p:sldId id="295" r:id="rId5"/>
    <p:sldId id="257" r:id="rId6"/>
    <p:sldId id="296" r:id="rId7"/>
    <p:sldId id="259" r:id="rId8"/>
    <p:sldId id="260" r:id="rId9"/>
    <p:sldId id="272" r:id="rId10"/>
    <p:sldId id="285" r:id="rId11"/>
    <p:sldId id="278" r:id="rId12"/>
    <p:sldId id="279" r:id="rId13"/>
    <p:sldId id="281" r:id="rId14"/>
    <p:sldId id="303" r:id="rId15"/>
    <p:sldId id="274" r:id="rId16"/>
    <p:sldId id="289" r:id="rId17"/>
    <p:sldId id="302" r:id="rId18"/>
    <p:sldId id="305" r:id="rId19"/>
    <p:sldId id="277" r:id="rId20"/>
    <p:sldId id="269" r:id="rId21"/>
    <p:sldId id="308" r:id="rId22"/>
    <p:sldId id="287" r:id="rId23"/>
    <p:sldId id="304" r:id="rId24"/>
    <p:sldId id="299" r:id="rId25"/>
    <p:sldId id="288" r:id="rId26"/>
    <p:sldId id="283" r:id="rId27"/>
    <p:sldId id="307" r:id="rId28"/>
    <p:sldId id="297" r:id="rId29"/>
    <p:sldId id="298" r:id="rId30"/>
    <p:sldId id="290" r:id="rId31"/>
    <p:sldId id="270" r:id="rId32"/>
    <p:sldId id="300" r:id="rId33"/>
    <p:sldId id="301" r:id="rId34"/>
    <p:sldId id="306" r:id="rId35"/>
    <p:sldId id="267" r:id="rId36"/>
    <p:sldId id="268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2"/>
    <p:restoredTop sz="72059"/>
  </p:normalViewPr>
  <p:slideViewPr>
    <p:cSldViewPr snapToGrid="0" snapToObjects="1">
      <p:cViewPr varScale="1">
        <p:scale>
          <a:sx n="71" d="100"/>
          <a:sy n="7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Pollution is heterogeneously distributed, </a:t>
            </a:r>
          </a:p>
          <a:p>
            <a:endParaRPr lang="en-US" dirty="0"/>
          </a:p>
          <a:p>
            <a:r>
              <a:rPr lang="en-US" dirty="0"/>
              <a:t>This map is from the </a:t>
            </a:r>
            <a:r>
              <a:rPr lang="en-US" dirty="0" err="1"/>
              <a:t>Califorina</a:t>
            </a:r>
            <a:r>
              <a:rPr lang="en-US" dirty="0"/>
              <a:t> </a:t>
            </a:r>
            <a:r>
              <a:rPr lang="en-US" dirty="0" err="1"/>
              <a:t>enviroscreen</a:t>
            </a:r>
            <a:r>
              <a:rPr lang="en-US" dirty="0"/>
              <a:t> database. https://</a:t>
            </a:r>
            <a:r>
              <a:rPr lang="en-US" dirty="0" err="1"/>
              <a:t>oehha.ca.gov</a:t>
            </a:r>
            <a:r>
              <a:rPr lang="en-US" dirty="0"/>
              <a:t>/</a:t>
            </a:r>
            <a:r>
              <a:rPr lang="en-US" dirty="0" err="1"/>
              <a:t>calenviroscreen</a:t>
            </a:r>
            <a:r>
              <a:rPr lang="en-US" dirty="0"/>
              <a:t>/report/calenviroscreen-30</a:t>
            </a:r>
          </a:p>
          <a:p>
            <a:endParaRPr lang="en-US" dirty="0"/>
          </a:p>
          <a:p>
            <a:r>
              <a:rPr lang="en-US" dirty="0"/>
              <a:t>What are the implications of this?  </a:t>
            </a:r>
          </a:p>
          <a:p>
            <a:endParaRPr lang="en-US" dirty="0"/>
          </a:p>
          <a:p>
            <a:r>
              <a:rPr lang="en-US" dirty="0"/>
              <a:t>Some people are exposed to more pollution than others</a:t>
            </a:r>
          </a:p>
          <a:p>
            <a:endParaRPr lang="en-US" dirty="0"/>
          </a:p>
          <a:p>
            <a:r>
              <a:rPr lang="en-US" dirty="0"/>
              <a:t>But in a more subtle way, if population demographics are heterogeneously distributed across these lines, then there is “disparate impact.”</a:t>
            </a:r>
          </a:p>
          <a:p>
            <a:endParaRPr lang="en-US" dirty="0"/>
          </a:p>
          <a:p>
            <a:r>
              <a:rPr lang="en-US" dirty="0"/>
              <a:t>Is it possible to use these data to decide where we should measure pollution more carefully?  What can be done to measure and abate disparate impact?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02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for us to </a:t>
            </a:r>
          </a:p>
          <a:p>
            <a:pPr marL="171450" indent="-171450">
              <a:buFontTx/>
              <a:buChar char="-"/>
            </a:pPr>
            <a:r>
              <a:rPr lang="en-US" dirty="0"/>
              <a:t>Do our best to be aware of the impact our words will have on others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also to be aware that others don’t always understand the impact of their words on ourselves.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9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project: . The final project writeup must include a statement describing each team member’s contributions and a statement that all team members agreed the division of labor was equitable.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9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this map?  -- wildfire risk zones</a:t>
            </a:r>
          </a:p>
          <a:p>
            <a:endParaRPr lang="en-US" dirty="0"/>
          </a:p>
          <a:p>
            <a:r>
              <a:rPr lang="en-US" dirty="0"/>
              <a:t>What data do you think are used to produce it? – vegetation, temperature, precipitation, topography, wildfire history</a:t>
            </a:r>
          </a:p>
          <a:p>
            <a:endParaRPr lang="en-US" dirty="0"/>
          </a:p>
          <a:p>
            <a:r>
              <a:rPr lang="en-US" dirty="0"/>
              <a:t>Is that all you might use to predict wildfire?  What else could matter? – ignition, ability to fight the fire, etc.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2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72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differences exist!  </a:t>
            </a:r>
          </a:p>
          <a:p>
            <a:endParaRPr lang="en-US" dirty="0"/>
          </a:p>
          <a:p>
            <a:r>
              <a:rPr lang="en-US" dirty="0"/>
              <a:t>There are vast amounts of data available to explore and understand these differences.  </a:t>
            </a:r>
          </a:p>
          <a:p>
            <a:endParaRPr lang="en-US" dirty="0"/>
          </a:p>
          <a:p>
            <a:r>
              <a:rPr lang="en-US" dirty="0"/>
              <a:t>But it is somewhat cumbersome to work with</a:t>
            </a:r>
          </a:p>
          <a:p>
            <a:endParaRPr lang="en-US" dirty="0"/>
          </a:p>
          <a:p>
            <a:r>
              <a:rPr lang="en-US" dirty="0"/>
              <a:t>A question you will have the opportunity to explore: what is the relationship between energy and human development at the country level?  What data are available to us to explore this question?  </a:t>
            </a:r>
          </a:p>
          <a:p>
            <a:endParaRPr lang="en-US" dirty="0"/>
          </a:p>
          <a:p>
            <a:r>
              <a:rPr lang="en-US" dirty="0"/>
              <a:t>We’ll use Python and a package called Pandas to examine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9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63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availability growing due to improving access and also people generating their own new data sets…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84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paper asked the question: how do ACCESS to electricity and indicators of human development covary?  What are the implications for how we should electrify the world?</a:t>
            </a:r>
          </a:p>
          <a:p>
            <a:endParaRPr lang="en-US" dirty="0"/>
          </a:p>
          <a:p>
            <a:r>
              <a:rPr lang="en-US" dirty="0"/>
              <a:t>The algorithms used here limited to regression</a:t>
            </a:r>
          </a:p>
          <a:p>
            <a:endParaRPr lang="en-US" dirty="0"/>
          </a:p>
          <a:p>
            <a:r>
              <a:rPr lang="en-US" dirty="0"/>
              <a:t>However the effort involved in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carefully constructing data sets from many different sources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Presenting data in a visually useful way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b="1" dirty="0"/>
              <a:t>Question: </a:t>
            </a:r>
            <a:r>
              <a:rPr lang="en-US" b="0" dirty="0"/>
              <a:t>What do you think this analysis can say about the underlying relationship between electricity access and the HDI?</a:t>
            </a:r>
          </a:p>
          <a:p>
            <a:pPr marL="171450" indent="-171450">
              <a:buFontTx/>
              <a:buChar char="-"/>
            </a:pPr>
            <a:endParaRPr lang="en-US" b="0" dirty="0"/>
          </a:p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1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researchers at Stanford built a model to use widely available data to drive </a:t>
            </a:r>
            <a:r>
              <a:rPr lang="en-US" i="1" dirty="0"/>
              <a:t>predictions</a:t>
            </a:r>
            <a:r>
              <a:rPr lang="en-US" dirty="0"/>
              <a:t> about how much money people in poor parts of the world have.  </a:t>
            </a:r>
          </a:p>
          <a:p>
            <a:endParaRPr lang="en-US" dirty="0"/>
          </a:p>
          <a:p>
            <a:r>
              <a:rPr lang="en-US" dirty="0"/>
              <a:t>Why do you think this might be useful?</a:t>
            </a:r>
          </a:p>
          <a:p>
            <a:pPr marL="171450" indent="-171450">
              <a:buFontTx/>
              <a:buChar char="-"/>
            </a:pPr>
            <a:r>
              <a:rPr lang="en-US" dirty="0"/>
              <a:t>Doing surveys is hard and expensive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way one can get an idea where to focus development aid without using survey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Or alternatively, one can get an idea where to do additional surveys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83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“rational” processes: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done right, can have greater objectivity.  They promote science based decision making.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done wrong, they exclude vulnerable populations without access to data or training.  The people impacted by the polluting activity can’t get a seat at the decision making table.  </a:t>
            </a:r>
          </a:p>
          <a:p>
            <a:endParaRPr lang="en-US" dirty="0"/>
          </a:p>
          <a:p>
            <a:r>
              <a:rPr lang="en-US" dirty="0"/>
              <a:t>“democratic” epistemologies on the other hand </a:t>
            </a:r>
          </a:p>
          <a:p>
            <a:pPr marL="171450" indent="-171450">
              <a:buFontTx/>
              <a:buChar char="-"/>
            </a:pPr>
            <a:r>
              <a:rPr lang="en-US" dirty="0"/>
              <a:t>facilitate engagement by those affected by pollution. </a:t>
            </a:r>
          </a:p>
          <a:p>
            <a:pPr marL="171450" indent="-171450">
              <a:buFontTx/>
              <a:buChar char="-"/>
            </a:pPr>
            <a:r>
              <a:rPr lang="en-US" dirty="0"/>
              <a:t>lack the credibility of the ”rational” process. 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 they enable people to capture factors that science can’t – for example anecdotes about what it means to grow up in the shadow of a refinery.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THIS COURSE WORKS IN PURSUIT OF AN IDEAL IN WHICH THESE PARADIGMS ARE NO LONGER SEPARATE.  Widespread availability of data and analytical tools – what we leverage in this course – generate opportunities for communities to engage in the scientific debate.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4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8/28/19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8/28/19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ncancallaway/ER131_2019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datahub.berkeley.edu/user-redirect/interact?account=duncancallaway&amp;repo=ER131_2019&amp;branch=master&amp;path=homework/hw01_gettingstarte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s100.org/sp18/setu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75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r>
              <a:rPr lang="en-US" dirty="0"/>
              <a:t>(ER131)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1: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August 29, 2019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Salma </a:t>
            </a:r>
            <a:r>
              <a:rPr lang="en-US" dirty="0" err="1"/>
              <a:t>Elmallah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2C7CD-C55C-2843-A58E-1A50316A6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610" y="1355281"/>
            <a:ext cx="7946378" cy="5334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9A2B3-ADA5-BD46-88A8-259D9EBF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poverty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DEA9E-E737-D444-B1E3-63AFBBBA6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79" y="2014502"/>
            <a:ext cx="37054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day and night satellite data, survey data to predict poverty in locations without surveys (Jean </a:t>
            </a:r>
            <a:r>
              <a:rPr lang="en-US" i="1" dirty="0"/>
              <a:t>et al</a:t>
            </a:r>
            <a:r>
              <a:rPr lang="en-US" dirty="0"/>
              <a:t> </a:t>
            </a:r>
            <a:r>
              <a:rPr lang="en-US" u="sng" dirty="0"/>
              <a:t>Science</a:t>
            </a:r>
            <a:r>
              <a:rPr lang="en-US" dirty="0"/>
              <a:t> 2018)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7596B-02B8-B646-BE4B-0CF0F294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E0D7D-668B-EC42-9869-2E7E4F2E0CC8}"/>
              </a:ext>
            </a:extLst>
          </p:cNvPr>
          <p:cNvSpPr txBox="1"/>
          <p:nvPr/>
        </p:nvSpPr>
        <p:spPr>
          <a:xfrm>
            <a:off x="7056876" y="6443892"/>
            <a:ext cx="33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Blumenstock</a:t>
            </a:r>
            <a:r>
              <a:rPr lang="en-US" dirty="0"/>
              <a:t>, </a:t>
            </a:r>
            <a:r>
              <a:rPr lang="en-US" u="sng" dirty="0"/>
              <a:t>Science</a:t>
            </a:r>
            <a:r>
              <a:rPr lang="en-US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313026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9B12-5659-D043-9D33-7BC3DACC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E027-21C7-1040-8BC0-CEDB1DE64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“Data science focuses on exploiting the modern deluge of data for prediction, exploration, understanding, and intervention” </a:t>
            </a:r>
          </a:p>
          <a:p>
            <a:pPr marL="0" indent="0" algn="ctr">
              <a:buNone/>
            </a:pPr>
            <a:r>
              <a:rPr lang="en-US" dirty="0"/>
              <a:t>--</a:t>
            </a:r>
            <a:r>
              <a:rPr lang="en-US" dirty="0" err="1"/>
              <a:t>Blei</a:t>
            </a:r>
            <a:r>
              <a:rPr lang="en-US" dirty="0"/>
              <a:t> and Smith (2017)</a:t>
            </a:r>
          </a:p>
          <a:p>
            <a:r>
              <a:rPr lang="en-US" dirty="0"/>
              <a:t>It is a mix of data, computing and statistics.  </a:t>
            </a:r>
          </a:p>
          <a:p>
            <a:r>
              <a:rPr lang="en-US" dirty="0"/>
              <a:t>It is not </a:t>
            </a:r>
            <a:r>
              <a:rPr lang="en-US" b="1" dirty="0"/>
              <a:t>only</a:t>
            </a:r>
            <a:r>
              <a:rPr lang="en-US" b="1" i="1" dirty="0"/>
              <a:t> </a:t>
            </a:r>
            <a:r>
              <a:rPr lang="en-US" dirty="0"/>
              <a:t>statistics: the algorithms have deep origins in computing and computer science</a:t>
            </a:r>
          </a:p>
          <a:p>
            <a:r>
              <a:rPr lang="en-US" dirty="0"/>
              <a:t>It is not </a:t>
            </a:r>
            <a:r>
              <a:rPr lang="en-US" b="1" dirty="0"/>
              <a:t>only</a:t>
            </a:r>
            <a:r>
              <a:rPr lang="en-US" dirty="0"/>
              <a:t> computing: one must understand the fundamentals of the origins and characteristics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B105D-C289-5D43-9AFC-4AB5A6AE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5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39FB-E7F6-794D-8071-73C56F2D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91" y="242787"/>
            <a:ext cx="10515600" cy="1325563"/>
          </a:xfrm>
        </p:spPr>
        <p:txBody>
          <a:bodyPr/>
          <a:lstStyle/>
          <a:p>
            <a:r>
              <a:rPr lang="en-US" dirty="0"/>
              <a:t>What does “big data”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144A-A941-E841-9DFB-6E511E972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6624" cy="4351338"/>
          </a:xfrm>
        </p:spPr>
        <p:txBody>
          <a:bodyPr/>
          <a:lstStyle/>
          <a:p>
            <a:r>
              <a:rPr lang="en-US" dirty="0"/>
              <a:t>Two characteristics</a:t>
            </a:r>
          </a:p>
          <a:p>
            <a:pPr lvl="1"/>
            <a:r>
              <a:rPr lang="en-US" dirty="0"/>
              <a:t>Data sets are large (many data points in total, or cells in a spreadsheet)</a:t>
            </a:r>
          </a:p>
          <a:p>
            <a:pPr lvl="1"/>
            <a:r>
              <a:rPr lang="en-US" dirty="0"/>
              <a:t>Data sets are </a:t>
            </a:r>
            <a:r>
              <a:rPr lang="en-US" i="1" dirty="0"/>
              <a:t>wide </a:t>
            </a:r>
            <a:r>
              <a:rPr lang="en-US" dirty="0"/>
              <a:t>(many different categories of observations, or columns in a spreadsheet)</a:t>
            </a:r>
          </a:p>
          <a:p>
            <a:r>
              <a:rPr lang="en-US" dirty="0"/>
              <a:t>Many of the “data science” things we do in Python are things one could do in excel with small data sets.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EB947-08EB-1A41-876A-56851227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5CAF0-2D60-FC4B-887E-C2DAEC59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824" y="242787"/>
            <a:ext cx="5287176" cy="316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55C37-744D-CD4D-BDAE-27AC2F1E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372" y="3408463"/>
            <a:ext cx="5312406" cy="31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0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AC25-38B4-7F4D-9839-E72401BB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those other buzzwords?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6A1A-A18D-6F4F-A958-F8CA62414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Artificial intelligence</a:t>
            </a:r>
          </a:p>
          <a:p>
            <a:pPr marL="0" indent="0">
              <a:buNone/>
            </a:pPr>
            <a:r>
              <a:rPr lang="en-US" sz="3600" b="1" dirty="0"/>
              <a:t>					Machine Learning		</a:t>
            </a:r>
          </a:p>
          <a:p>
            <a:pPr marL="0" indent="0">
              <a:buNone/>
            </a:pPr>
            <a:r>
              <a:rPr lang="en-US" sz="3600" b="1" dirty="0"/>
              <a:t>		Statistical Learning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refer to processes to build models that use data to learn from and make decisions about the world based on available observations.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learn from a statistical learning textbook, and many of the tools we use are also known as machine learning.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75601-E61B-5340-A3AB-991C73B4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9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391E-41FF-4B40-91BA-A4943F49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3026"/>
            <a:ext cx="10515600" cy="2254356"/>
          </a:xfrm>
        </p:spPr>
        <p:txBody>
          <a:bodyPr>
            <a:normAutofit/>
          </a:bodyPr>
          <a:lstStyle/>
          <a:p>
            <a:r>
              <a:rPr lang="en-US" dirty="0"/>
              <a:t>Central theme of the course: using </a:t>
            </a:r>
            <a:r>
              <a:rPr lang="en-US" i="1" dirty="0"/>
              <a:t>prediction</a:t>
            </a:r>
            <a:r>
              <a:rPr lang="en-US" dirty="0"/>
              <a:t> methods in support of </a:t>
            </a:r>
            <a:r>
              <a:rPr lang="en-US" i="1" dirty="0"/>
              <a:t>resource allocation </a:t>
            </a:r>
            <a:r>
              <a:rPr lang="en-US" dirty="0"/>
              <a:t>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AAF2-7C57-7444-93AB-D5869AFF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F03BC1-2467-1648-947E-2125BA0C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3979"/>
            <a:ext cx="10515600" cy="1254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unpack this a little further…</a:t>
            </a:r>
          </a:p>
        </p:txBody>
      </p:sp>
    </p:spTree>
    <p:extLst>
      <p:ext uri="{BB962C8B-B14F-4D97-AF65-F5344CB8AC3E}">
        <p14:creationId xmlns:p14="http://schemas.microsoft.com/office/powerpoint/2010/main" val="95168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CF13-9990-ED43-89A4-7EF541EA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data science?</a:t>
            </a:r>
            <a:br>
              <a:rPr lang="en-US" dirty="0"/>
            </a:br>
            <a:r>
              <a:rPr lang="en-US" dirty="0"/>
              <a:t>Rain dances vs. Umbrellas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830FB-060E-5F45-8517-C433AB30E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(adapted from Kleinberg </a:t>
            </a:r>
            <a:r>
              <a:rPr lang="en-US" u="sng" dirty="0"/>
              <a:t>AER</a:t>
            </a:r>
            <a:r>
              <a:rPr lang="en-US" dirty="0"/>
              <a:t> 2017)</a:t>
            </a:r>
          </a:p>
          <a:p>
            <a:r>
              <a:rPr lang="en-US" dirty="0"/>
              <a:t>Consider two policy makers studying rain</a:t>
            </a:r>
          </a:p>
          <a:p>
            <a:pPr lvl="1"/>
            <a:r>
              <a:rPr lang="en-US" dirty="0"/>
              <a:t>One seeks to understand if a rain dance will make it rain</a:t>
            </a:r>
          </a:p>
          <a:p>
            <a:pPr lvl="1"/>
            <a:r>
              <a:rPr lang="en-US" dirty="0"/>
              <a:t>One seeks to decide whether or not to invest in umbrellas</a:t>
            </a:r>
          </a:p>
          <a:p>
            <a:r>
              <a:rPr lang="en-US" dirty="0"/>
              <a:t>Both require models and data, the analyses are qualitatively different.  Why?</a:t>
            </a:r>
          </a:p>
          <a:p>
            <a:pPr lvl="1"/>
            <a:r>
              <a:rPr lang="en-US" dirty="0"/>
              <a:t>“Rain dance” problems are </a:t>
            </a:r>
            <a:r>
              <a:rPr lang="en-US" i="1" dirty="0"/>
              <a:t>impact analyses. </a:t>
            </a:r>
            <a:r>
              <a:rPr lang="en-US" dirty="0"/>
              <a:t>The seek to identify a </a:t>
            </a:r>
            <a:r>
              <a:rPr lang="en-US" i="1" dirty="0"/>
              <a:t>causal</a:t>
            </a:r>
            <a:r>
              <a:rPr lang="en-US" dirty="0"/>
              <a:t> effect.</a:t>
            </a:r>
          </a:p>
          <a:p>
            <a:pPr lvl="1"/>
            <a:r>
              <a:rPr lang="en-US" dirty="0"/>
              <a:t>We call “umbrella” problems </a:t>
            </a:r>
            <a:r>
              <a:rPr lang="en-US" i="1" dirty="0"/>
              <a:t>resource allocation</a:t>
            </a:r>
            <a:r>
              <a:rPr lang="en-US" dirty="0"/>
              <a:t> problems.  They seek to </a:t>
            </a:r>
            <a:r>
              <a:rPr lang="en-US" i="1" dirty="0"/>
              <a:t>predict</a:t>
            </a:r>
            <a:r>
              <a:rPr lang="en-US" dirty="0"/>
              <a:t> the future so people can decide where to allocate resources and effort.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13D7A-29FA-D347-A417-1376B77E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6EB8E-BAD6-4E43-9133-C8AD0A36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284" y="1498084"/>
            <a:ext cx="1422400" cy="142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3EF57-45ED-B24A-A7E3-8AC0D80BF371}"/>
              </a:ext>
            </a:extLst>
          </p:cNvPr>
          <p:cNvSpPr txBox="1"/>
          <p:nvPr/>
        </p:nvSpPr>
        <p:spPr>
          <a:xfrm>
            <a:off x="10207690" y="3039289"/>
            <a:ext cx="152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amazon.com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72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E626-9380-4340-A36E-B028A221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prediction enough for resource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756BA-ABD3-9D44-89F5-811D076D9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(Adapted from Susan </a:t>
            </a:r>
            <a:r>
              <a:rPr lang="en-US" dirty="0" err="1"/>
              <a:t>Athey’s</a:t>
            </a:r>
            <a:r>
              <a:rPr lang="en-US" dirty="0"/>
              <a:t> 2017 </a:t>
            </a:r>
            <a:r>
              <a:rPr lang="en-US" u="sng" dirty="0"/>
              <a:t>Science</a:t>
            </a:r>
            <a:r>
              <a:rPr lang="en-US" dirty="0"/>
              <a:t> article.)</a:t>
            </a:r>
          </a:p>
          <a:p>
            <a:r>
              <a:rPr lang="en-US" dirty="0"/>
              <a:t>Consider a scarce resource:  Environmental health and safety inspectors at CalEPA.</a:t>
            </a:r>
          </a:p>
          <a:p>
            <a:r>
              <a:rPr lang="en-US" dirty="0"/>
              <a:t>If one could predict which chemical facilities are </a:t>
            </a:r>
            <a:r>
              <a:rPr lang="en-US" i="1" dirty="0"/>
              <a:t>likely</a:t>
            </a:r>
            <a:r>
              <a:rPr lang="en-US" dirty="0"/>
              <a:t> to have an unplanned toxic release, one could dispatch inspectors to those locations</a:t>
            </a:r>
          </a:p>
          <a:p>
            <a:r>
              <a:rPr lang="en-US" dirty="0"/>
              <a:t>Why might this be a bad strategy?</a:t>
            </a:r>
          </a:p>
          <a:p>
            <a:pPr lvl="1"/>
            <a:r>
              <a:rPr lang="en-US" dirty="0"/>
              <a:t>The behavior of the facilities being inspected </a:t>
            </a:r>
            <a:br>
              <a:rPr lang="en-US" dirty="0"/>
            </a:br>
            <a:r>
              <a:rPr lang="en-US" dirty="0"/>
              <a:t>might change during an inspection.</a:t>
            </a:r>
          </a:p>
          <a:p>
            <a:pPr lvl="1"/>
            <a:r>
              <a:rPr lang="en-US" dirty="0"/>
              <a:t>The cost to remedy identified problems might </a:t>
            </a:r>
            <a:br>
              <a:rPr lang="en-US" dirty="0"/>
            </a:br>
            <a:r>
              <a:rPr lang="en-US" dirty="0"/>
              <a:t>be different at different locations, which </a:t>
            </a:r>
            <a:br>
              <a:rPr lang="en-US" dirty="0"/>
            </a:br>
            <a:r>
              <a:rPr lang="en-US" dirty="0"/>
              <a:t>might make some problems less likely to be </a:t>
            </a:r>
            <a:br>
              <a:rPr lang="en-US" dirty="0"/>
            </a:br>
            <a:r>
              <a:rPr lang="en-US" dirty="0"/>
              <a:t>solved.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8BA79-84F5-1B4D-A208-700F8C7B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BEFFF-7681-FA4F-A2DD-8A5E8D28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76699"/>
            <a:ext cx="45720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C7F4D-354F-AB4C-ABF8-3E1DF119F6A2}"/>
              </a:ext>
            </a:extLst>
          </p:cNvPr>
          <p:cNvSpPr txBox="1"/>
          <p:nvPr/>
        </p:nvSpPr>
        <p:spPr>
          <a:xfrm>
            <a:off x="9221703" y="633257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mssu.edu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652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A8C5-8C55-4D46-A8A2-6A01304F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2102"/>
            <a:ext cx="10515600" cy="3017703"/>
          </a:xfrm>
        </p:spPr>
        <p:txBody>
          <a:bodyPr>
            <a:normAutofit fontScale="90000"/>
          </a:bodyPr>
          <a:lstStyle/>
          <a:p>
            <a:r>
              <a:rPr lang="en-US" dirty="0"/>
              <a:t>The models we study in this course are good for </a:t>
            </a:r>
            <a:r>
              <a:rPr lang="en-US" i="1" dirty="0"/>
              <a:t>prediction</a:t>
            </a:r>
            <a:br>
              <a:rPr lang="en-US" i="1" dirty="0"/>
            </a:br>
            <a:br>
              <a:rPr lang="en-US" i="1" dirty="0"/>
            </a:br>
            <a:r>
              <a:rPr lang="en-US" dirty="0"/>
              <a:t>We’ll focus on using them to answer resource allocation problems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EDC55-C8F4-7F4B-AEC4-1DA89B32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9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7E0FA-09F1-884D-A09C-B6F9E9B5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specific tools we’ll learn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B316-8E58-6F47-BD8B-83F5D76DA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BBA12-4539-1646-9383-2086A9905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185" y="1465987"/>
            <a:ext cx="2034396" cy="1963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3C5B92-928E-EC48-B190-727E84CA41E8}"/>
              </a:ext>
            </a:extLst>
          </p:cNvPr>
          <p:cNvSpPr txBox="1"/>
          <p:nvPr/>
        </p:nvSpPr>
        <p:spPr>
          <a:xfrm>
            <a:off x="7991934" y="3584851"/>
            <a:ext cx="257987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Support vector machines </a:t>
            </a:r>
          </a:p>
          <a:p>
            <a:pPr algn="ctr"/>
            <a:r>
              <a:rPr lang="en-US" sz="1200" dirty="0"/>
              <a:t>(Wikimedia)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6A4227-CD5E-D74F-B1D0-DBC4A6217645}"/>
              </a:ext>
            </a:extLst>
          </p:cNvPr>
          <p:cNvSpPr txBox="1"/>
          <p:nvPr/>
        </p:nvSpPr>
        <p:spPr>
          <a:xfrm>
            <a:off x="3688804" y="5820293"/>
            <a:ext cx="34160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and regression trees 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researchgate.net</a:t>
            </a:r>
            <a:r>
              <a:rPr lang="en-US" sz="1200" dirty="0"/>
              <a:t>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5882D6-12C0-1741-B03E-90C31FBC7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52"/>
          <a:stretch/>
        </p:blipFill>
        <p:spPr>
          <a:xfrm>
            <a:off x="3492706" y="4291551"/>
            <a:ext cx="3365500" cy="1610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FE5C7-F6B0-9C44-A42D-80A432D39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28" y="1633870"/>
            <a:ext cx="3550988" cy="15979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8A6381-E17B-7D4A-A175-F9FAFAE7C3FB}"/>
              </a:ext>
            </a:extLst>
          </p:cNvPr>
          <p:cNvSpPr txBox="1"/>
          <p:nvPr/>
        </p:nvSpPr>
        <p:spPr>
          <a:xfrm>
            <a:off x="1166496" y="3105834"/>
            <a:ext cx="1984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Shrinkage methods</a:t>
            </a:r>
          </a:p>
          <a:p>
            <a:pPr algn="ctr"/>
            <a:r>
              <a:rPr lang="en-US" dirty="0"/>
              <a:t> </a:t>
            </a:r>
            <a:r>
              <a:rPr lang="en-US" sz="1200" dirty="0"/>
              <a:t>(</a:t>
            </a:r>
            <a:r>
              <a:rPr lang="en-US" sz="1200" dirty="0" err="1"/>
              <a:t>wikimedia</a:t>
            </a:r>
            <a:r>
              <a:rPr lang="en-US" sz="1200" dirty="0"/>
              <a:t>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1F8DBB-2407-3747-A724-7B6A31E04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38" y="4034242"/>
            <a:ext cx="2013163" cy="1811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D70351-B2AC-A74B-B4A8-58DAE98690E3}"/>
              </a:ext>
            </a:extLst>
          </p:cNvPr>
          <p:cNvSpPr txBox="1"/>
          <p:nvPr/>
        </p:nvSpPr>
        <p:spPr>
          <a:xfrm>
            <a:off x="721668" y="5919135"/>
            <a:ext cx="20458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 nearest neighbors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wikimedia</a:t>
            </a:r>
            <a:r>
              <a:rPr lang="en-US" sz="1200" dirty="0"/>
              <a:t>)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091134-1B6B-3A47-A452-69F90A555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962" y="1356253"/>
            <a:ext cx="1577841" cy="1902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4FB3E7-1138-444D-8C05-56C83BD7184E}"/>
              </a:ext>
            </a:extLst>
          </p:cNvPr>
          <p:cNvSpPr txBox="1"/>
          <p:nvPr/>
        </p:nvSpPr>
        <p:spPr>
          <a:xfrm>
            <a:off x="4979511" y="3219430"/>
            <a:ext cx="1732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Neural networks</a:t>
            </a:r>
          </a:p>
          <a:p>
            <a:pPr algn="ctr"/>
            <a:r>
              <a:rPr lang="en-US" dirty="0"/>
              <a:t> </a:t>
            </a:r>
            <a:r>
              <a:rPr lang="en-US" sz="1200" dirty="0"/>
              <a:t>(</a:t>
            </a:r>
            <a:r>
              <a:rPr lang="en-US" sz="1200" dirty="0" err="1"/>
              <a:t>wikimedia</a:t>
            </a:r>
            <a:r>
              <a:rPr lang="en-US" sz="1200" dirty="0"/>
              <a:t>)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CEDC021-8DD7-8F47-A044-E9C4766AE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9526" y="4610924"/>
            <a:ext cx="4354902" cy="2470330"/>
          </a:xfrm>
        </p:spPr>
        <p:txBody>
          <a:bodyPr>
            <a:normAutofit/>
          </a:bodyPr>
          <a:lstStyle/>
          <a:p>
            <a:r>
              <a:rPr lang="en-US" sz="2400" dirty="0"/>
              <a:t>Visualization</a:t>
            </a:r>
          </a:p>
          <a:p>
            <a:r>
              <a:rPr lang="en-US" sz="2400" dirty="0"/>
              <a:t>Exploratory data analysis</a:t>
            </a:r>
          </a:p>
          <a:p>
            <a:r>
              <a:rPr lang="en-US" sz="2400" dirty="0"/>
              <a:t>Gradient descent</a:t>
            </a:r>
          </a:p>
          <a:p>
            <a:r>
              <a:rPr lang="en-US" sz="2400" dirty="0"/>
              <a:t>Pandas and </a:t>
            </a:r>
            <a:r>
              <a:rPr lang="en-US" sz="2400" dirty="0" err="1"/>
              <a:t>scikit</a:t>
            </a:r>
            <a:r>
              <a:rPr lang="en-US" sz="2400" dirty="0"/>
              <a:t>-learn</a:t>
            </a:r>
          </a:p>
        </p:txBody>
      </p:sp>
    </p:spTree>
    <p:extLst>
      <p:ext uri="{BB962C8B-B14F-4D97-AF65-F5344CB8AC3E}">
        <p14:creationId xmlns:p14="http://schemas.microsoft.com/office/powerpoint/2010/main" val="331056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07E6-18B3-0D41-A979-A8B0E121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context and narratives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D40C-A17E-5A47-AF34-1D2A92555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125"/>
            <a:ext cx="10657114" cy="48008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From Pastor’s 2007 article in </a:t>
            </a:r>
            <a:r>
              <a:rPr lang="en-US" u="sng" dirty="0"/>
              <a:t>Reclaiming Nature</a:t>
            </a:r>
            <a:r>
              <a:rPr lang="en-US" dirty="0"/>
              <a:t> on Environmental Justice (EJ):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/>
              <a:t>“Traditional environmentalists tend to favor ‘rational’ processes of debate, objective scientific research on hazards and their risks…such frameworks tend to produce negotiation between businesses and their hired experts…”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“EJ activists favor ‘democratic’ epistemologies in which community participation facilitates story-telling about lived experiences…in the minds of many EJ advocates, this allows for community empowerment.”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dirty="0"/>
              <a:t>Which do you prefer?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0F963-4902-EE42-9E3C-29D0CB2B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1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31250-3583-6145-9CDB-3FA0FA5C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03" y="1726586"/>
            <a:ext cx="6866965" cy="4919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159CC-675B-5948-9B72-748E5C24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4698-CE0F-DE4F-88B9-75F0B6E3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32" y="1825625"/>
            <a:ext cx="389021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Energy consumption and other industrial activities generate pollution.  Its distribution and impact are heterogeneously distributed.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8EDA7-64A8-B847-86D5-CB247A04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7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312B-5F49-CC4E-99B1-EECD334C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awareness gap?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4830-D6D3-F143-A478-6CA80636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many in the room, talking about these issues is abstract, but for others it may not be</a:t>
            </a:r>
          </a:p>
          <a:p>
            <a:r>
              <a:rPr lang="en-US" dirty="0"/>
              <a:t>We will discuss ideas about intent vs impact, for example in identifying environmental racism</a:t>
            </a:r>
          </a:p>
          <a:p>
            <a:r>
              <a:rPr lang="en-US" dirty="0"/>
              <a:t>It is also important to think about intent vs impact in the words we use.</a:t>
            </a:r>
          </a:p>
          <a:p>
            <a:r>
              <a:rPr lang="en-US" dirty="0"/>
              <a:t>…it matters little if you have the </a:t>
            </a:r>
            <a:br>
              <a:rPr lang="en-US" dirty="0"/>
            </a:br>
            <a:r>
              <a:rPr lang="en-US" dirty="0"/>
              <a:t>best of intentions if your actions </a:t>
            </a:r>
            <a:br>
              <a:rPr lang="en-US" dirty="0"/>
            </a:br>
            <a:r>
              <a:rPr lang="en-US" dirty="0"/>
              <a:t>still have a negative or unfair</a:t>
            </a:r>
            <a:br>
              <a:rPr lang="en-US" dirty="0"/>
            </a:br>
            <a:r>
              <a:rPr lang="en-US" dirty="0"/>
              <a:t>impact on others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1E36-65A7-BF47-851C-475C3B80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B8E33-A092-E743-A5DD-97CB8021C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4106863"/>
            <a:ext cx="3562350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BCEB42-7DAD-0841-ACFE-1ACEDCAEC39A}"/>
              </a:ext>
            </a:extLst>
          </p:cNvPr>
          <p:cNvSpPr/>
          <p:nvPr/>
        </p:nvSpPr>
        <p:spPr>
          <a:xfrm rot="5400000">
            <a:off x="9628981" y="5183188"/>
            <a:ext cx="19875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>
                <a:latin typeface="+mj-lt"/>
                <a:ea typeface="ＭＳ Ｐゴシック" charset="0"/>
                <a:cs typeface="ＭＳ Ｐゴシック" charset="0"/>
              </a:rPr>
              <a:t>calliopelearning.com</a:t>
            </a:r>
            <a:endParaRPr lang="en-US" sz="1600" dirty="0"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97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C43E-66AB-874D-938D-BE678D31E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3044"/>
            <a:ext cx="12192000" cy="1325563"/>
          </a:xfrm>
        </p:spPr>
        <p:txBody>
          <a:bodyPr/>
          <a:lstStyle/>
          <a:p>
            <a:r>
              <a:rPr lang="en-US" dirty="0"/>
              <a:t>There is a human side to the algorithms themselves…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9A0FE-66C1-5F4F-8C5D-4E5259684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344D4-DDD0-E24D-917B-3E262FF98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852" y="1529928"/>
            <a:ext cx="7208857" cy="4171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D0F45-4A1E-5446-ACC8-4EDB2EF9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1" y="1600245"/>
            <a:ext cx="4428881" cy="1860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D5A90A-CA47-8442-8AE1-5E50D4B8C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8" y="3931021"/>
            <a:ext cx="4408256" cy="177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96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E424-97D9-9C45-95A2-C2C8BB98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course objectives?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5547-364D-5B40-B62C-A43F5515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8610"/>
          </a:xfrm>
        </p:spPr>
        <p:txBody>
          <a:bodyPr>
            <a:normAutofit/>
          </a:bodyPr>
          <a:lstStyle/>
          <a:p>
            <a:r>
              <a:rPr lang="en-US" dirty="0"/>
              <a:t>Teach students to build, estimate and interpret models that describe phenomena in the areas of energy &amp; environmental decision-making. </a:t>
            </a:r>
          </a:p>
          <a:p>
            <a:r>
              <a:rPr lang="en-US" dirty="0"/>
              <a:t>We will</a:t>
            </a:r>
          </a:p>
          <a:p>
            <a:pPr lvl="1"/>
            <a:r>
              <a:rPr lang="en-US" dirty="0"/>
              <a:t>Focus on analysis and prediction</a:t>
            </a:r>
          </a:p>
          <a:p>
            <a:pPr lvl="1"/>
            <a:r>
              <a:rPr lang="en-US" dirty="0"/>
              <a:t>Learn a suite of data-driven modeling approaches</a:t>
            </a:r>
          </a:p>
          <a:p>
            <a:pPr lvl="1"/>
            <a:r>
              <a:rPr lang="en-US" dirty="0"/>
              <a:t>Build the programming and computing skills to use those models (in Python and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  <a:p>
            <a:pPr lvl="1"/>
            <a:r>
              <a:rPr lang="en-US" dirty="0"/>
              <a:t>Develop the expertise to formulate questions that are appropriate for available data and models. </a:t>
            </a:r>
          </a:p>
          <a:p>
            <a:r>
              <a:rPr lang="en-US" dirty="0"/>
              <a:t>Students will leave the course as both critical consumers and responsible producers of data driven analysis.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316D5-E80F-934A-887B-EF6EE960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88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0C95-E2B3-3849-B4D8-56F3B48C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0740"/>
            <a:ext cx="10515600" cy="1325563"/>
          </a:xfrm>
        </p:spPr>
        <p:txBody>
          <a:bodyPr/>
          <a:lstStyle/>
          <a:p>
            <a:r>
              <a:rPr lang="en-US" dirty="0"/>
              <a:t>Now let’s go into the nuts and bolts of the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9D8AC-CC6C-BD4B-BEAB-4AABF9F3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61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3470-71CF-A746-9F05-2B2ECBFF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9000-E60A-364B-B176-79F5DFD86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(required) Foundations of Data Science (CS/ INFO/ STAT C8)</a:t>
            </a:r>
          </a:p>
          <a:p>
            <a:r>
              <a:rPr lang="en-US" dirty="0"/>
              <a:t>(recommended) Computing: An introductory programming course (CS61A or CS88). </a:t>
            </a:r>
          </a:p>
          <a:p>
            <a:r>
              <a:rPr lang="en-US" dirty="0"/>
              <a:t>Math:</a:t>
            </a:r>
          </a:p>
          <a:p>
            <a:pPr lvl="1"/>
            <a:r>
              <a:rPr lang="en-US" dirty="0"/>
              <a:t>(required) High school or college calculus.</a:t>
            </a:r>
          </a:p>
          <a:p>
            <a:pPr lvl="1"/>
            <a:r>
              <a:rPr lang="en-US" dirty="0"/>
              <a:t>(recommended) Linear Algebra (Math 54, EE 16a, or Stat89a).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2D972-1BA6-2A43-8348-6520E154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7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9CC7-9524-B444-99FB-AD341FDD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50031"/>
            <a:ext cx="10515600" cy="1325563"/>
          </a:xfrm>
        </p:spPr>
        <p:txBody>
          <a:bodyPr/>
          <a:lstStyle/>
          <a:p>
            <a:r>
              <a:rPr lang="en-US" dirty="0"/>
              <a:t>How does this course fit into</a:t>
            </a:r>
            <a:br>
              <a:rPr lang="en-US" dirty="0"/>
            </a:br>
            <a:r>
              <a:rPr lang="en-US" dirty="0"/>
              <a:t>Berkeley’s curriculum?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0C2E9-E286-2B46-B73D-89F39235A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5" y="1592544"/>
            <a:ext cx="7038737" cy="4895850"/>
          </a:xfrm>
        </p:spPr>
        <p:txBody>
          <a:bodyPr>
            <a:normAutofit/>
          </a:bodyPr>
          <a:lstStyle/>
          <a:p>
            <a:r>
              <a:rPr lang="en-US" dirty="0"/>
              <a:t>The course is designed to fit into Berkeley’s emerging data science curriculum.  It is similar to Data 100. </a:t>
            </a:r>
          </a:p>
          <a:p>
            <a:pPr lvl="1"/>
            <a:r>
              <a:rPr lang="en-US" dirty="0"/>
              <a:t>But we will place a stronger emphasis on how to use </a:t>
            </a:r>
            <a:r>
              <a:rPr lang="en-US" i="1" dirty="0"/>
              <a:t>prediction</a:t>
            </a:r>
            <a:r>
              <a:rPr lang="en-US" dirty="0"/>
              <a:t> methods as decision-making tools in energy and environment contexts </a:t>
            </a:r>
          </a:p>
          <a:p>
            <a:pPr lvl="1"/>
            <a:r>
              <a:rPr lang="en-US" dirty="0"/>
              <a:t>It has less emphasis on web technologies, working with text, databases and statistical </a:t>
            </a:r>
            <a:r>
              <a:rPr lang="en-US" i="1" dirty="0"/>
              <a:t>inference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7191F-6739-0D4C-A2F4-0F754857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0E252-5C2B-4843-BDA3-38358B49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292" y="0"/>
            <a:ext cx="4956799" cy="371830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AA3839-8B3D-B849-A7B2-92710132366C}"/>
              </a:ext>
            </a:extLst>
          </p:cNvPr>
          <p:cNvSpPr txBox="1">
            <a:spLocks/>
          </p:cNvSpPr>
          <p:nvPr/>
        </p:nvSpPr>
        <p:spPr>
          <a:xfrm>
            <a:off x="748555" y="5004594"/>
            <a:ext cx="105156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course satisfies:</a:t>
            </a:r>
          </a:p>
          <a:p>
            <a:pPr lvl="1"/>
            <a:r>
              <a:rPr lang="en-US" dirty="0"/>
              <a:t>Upper division domain emphasis for Data Science major</a:t>
            </a:r>
          </a:p>
          <a:p>
            <a:pPr lvl="1"/>
            <a:r>
              <a:rPr lang="en-US" dirty="0"/>
              <a:t>Engineering Elective for Energy Engineering</a:t>
            </a:r>
          </a:p>
          <a:p>
            <a:pPr lvl="1"/>
            <a:r>
              <a:rPr lang="en-US" dirty="0"/>
              <a:t>Upper division requirement for Energy and Resources Group minor</a:t>
            </a:r>
          </a:p>
        </p:txBody>
      </p:sp>
    </p:spTree>
    <p:extLst>
      <p:ext uri="{BB962C8B-B14F-4D97-AF65-F5344CB8AC3E}">
        <p14:creationId xmlns:p14="http://schemas.microsoft.com/office/powerpoint/2010/main" val="2396940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A183-4E03-524E-8563-F90FC228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resources are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DE602-3EF7-9D4F-A47C-9823DBE72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492"/>
            <a:ext cx="10515600" cy="50276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Hardware: You’ll need a laptop. </a:t>
            </a:r>
          </a:p>
          <a:p>
            <a:pPr lvl="1"/>
            <a:r>
              <a:rPr lang="en-US" dirty="0"/>
              <a:t>Mac, Windows, Linux, Chromebook all ok.</a:t>
            </a:r>
          </a:p>
          <a:p>
            <a:pPr lvl="1"/>
            <a:r>
              <a:rPr lang="en-US" dirty="0"/>
              <a:t>If you don’t have a laptop please see me or Salma after class.</a:t>
            </a:r>
          </a:p>
          <a:p>
            <a:r>
              <a:rPr lang="en-US" dirty="0"/>
              <a:t>Software:</a:t>
            </a:r>
          </a:p>
          <a:p>
            <a:pPr lvl="1"/>
            <a:r>
              <a:rPr lang="en-US" dirty="0"/>
              <a:t>All work can be done in the cloud, on Berkeley’s datahub</a:t>
            </a:r>
          </a:p>
          <a:p>
            <a:pPr lvl="1"/>
            <a:r>
              <a:rPr lang="en-US" dirty="0"/>
              <a:t>If you wish, you can install Python locally with the Anaconda distribution.</a:t>
            </a:r>
          </a:p>
          <a:p>
            <a:pPr lvl="1"/>
            <a:r>
              <a:rPr lang="en-US" dirty="0"/>
              <a:t>We’ll use Python 3.x</a:t>
            </a:r>
          </a:p>
          <a:p>
            <a:r>
              <a:rPr lang="en-US" dirty="0"/>
              <a:t>Internet connection: you’ll be computing the cloud.</a:t>
            </a:r>
          </a:p>
          <a:p>
            <a:r>
              <a:rPr lang="en-US" dirty="0"/>
              <a:t>Read-ware:  </a:t>
            </a:r>
          </a:p>
          <a:p>
            <a:pPr lvl="1"/>
            <a:r>
              <a:rPr lang="en-US" u="sng" dirty="0"/>
              <a:t>Introduction to Statistical Learning</a:t>
            </a:r>
            <a:r>
              <a:rPr lang="en-US" dirty="0"/>
              <a:t>, available as PDF or for sale from online retailers.</a:t>
            </a:r>
          </a:p>
          <a:p>
            <a:pPr lvl="1"/>
            <a:r>
              <a:rPr lang="en-US" dirty="0"/>
              <a:t>The DS100 online textbook</a:t>
            </a:r>
          </a:p>
          <a:p>
            <a:pPr lvl="1"/>
            <a:r>
              <a:rPr lang="en-US" dirty="0"/>
              <a:t>Other reading will be distributed through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D63E-7D46-BD42-BB94-B9BDD3E9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16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1523-F357-3E4B-A610-47CD4CFF3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taking in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83D66-D3AC-4348-B28F-7F3EFA41B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I’ll post slides ahead of time in </a:t>
            </a:r>
            <a:r>
              <a:rPr lang="en-US" dirty="0" err="1"/>
              <a:t>github</a:t>
            </a:r>
            <a:r>
              <a:rPr lang="en-US" dirty="0"/>
              <a:t>.  They’ll be numbered.</a:t>
            </a:r>
          </a:p>
          <a:p>
            <a:r>
              <a:rPr lang="en-US" dirty="0"/>
              <a:t>Prior students report that taking notes on paper during lecture works best</a:t>
            </a:r>
          </a:p>
          <a:p>
            <a:pPr lvl="1"/>
            <a:r>
              <a:rPr lang="en-US" dirty="0"/>
              <a:t>…then review slides after.</a:t>
            </a:r>
          </a:p>
          <a:p>
            <a:r>
              <a:rPr lang="en-US" dirty="0"/>
              <a:t>If you wish you can take notes on your computer</a:t>
            </a:r>
          </a:p>
          <a:p>
            <a:r>
              <a:rPr lang="en-US" dirty="0"/>
              <a:t>There will be a few lectures where you’ll need your computer</a:t>
            </a:r>
          </a:p>
          <a:p>
            <a:r>
              <a:rPr lang="en-US" dirty="0"/>
              <a:t>(…and you’ll always need your computer in lab sections)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266B8-45A5-F04A-909E-7CFD3FB49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38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3503-3196-CF43-9269-2F0C2569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bCourses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155C-49D6-4A47-94E8-1216C547E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bCourses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We’ll use it for distributing homework (mainly hyperlinks to </a:t>
            </a:r>
            <a:r>
              <a:rPr lang="en-US" dirty="0" err="1"/>
              <a:t>jupyter</a:t>
            </a:r>
            <a:r>
              <a:rPr lang="en-US" dirty="0"/>
              <a:t> notebooks).  </a:t>
            </a:r>
          </a:p>
          <a:p>
            <a:pPr lvl="1"/>
            <a:r>
              <a:rPr lang="en-US" dirty="0"/>
              <a:t>You’ll upload your homework there too.</a:t>
            </a:r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https://github.com/duncancallaway/ER131_2019</a:t>
            </a:r>
            <a:endParaRPr lang="en-US" dirty="0"/>
          </a:p>
          <a:p>
            <a:pPr lvl="1"/>
            <a:r>
              <a:rPr lang="en-US" dirty="0"/>
              <a:t>Readings posted here</a:t>
            </a:r>
          </a:p>
          <a:p>
            <a:pPr lvl="1"/>
            <a:r>
              <a:rPr lang="en-US" dirty="0"/>
              <a:t>Lecture notes here</a:t>
            </a:r>
          </a:p>
          <a:p>
            <a:pPr lvl="1"/>
            <a:r>
              <a:rPr lang="en-US" dirty="0"/>
              <a:t>Homework and lab files</a:t>
            </a:r>
          </a:p>
          <a:p>
            <a:pPr lvl="1"/>
            <a:r>
              <a:rPr lang="en-US" dirty="0"/>
              <a:t>All other materials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8A5C5-E310-4F4F-9640-10CDF9A2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06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C213-081C-6E40-A375-01DF80DE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CC606-972A-D647-B855-58C186E8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Berkeley’s super cool </a:t>
            </a:r>
            <a:r>
              <a:rPr lang="en-US" dirty="0" err="1"/>
              <a:t>jupyter</a:t>
            </a:r>
            <a:r>
              <a:rPr lang="en-US" dirty="0"/>
              <a:t> notebook cloud server.</a:t>
            </a:r>
          </a:p>
          <a:p>
            <a:r>
              <a:rPr lang="en-US" dirty="0"/>
              <a:t>You’ll get there by using links in posted labs and </a:t>
            </a:r>
            <a:r>
              <a:rPr lang="en-US" dirty="0" err="1"/>
              <a:t>homeworks</a:t>
            </a:r>
            <a:r>
              <a:rPr lang="en-US" dirty="0"/>
              <a:t>. </a:t>
            </a:r>
          </a:p>
          <a:p>
            <a:r>
              <a:rPr lang="en-US" dirty="0"/>
              <a:t>For example, here is </a:t>
            </a:r>
            <a:r>
              <a:rPr lang="en-US" dirty="0">
                <a:hlinkClick r:id="rId2"/>
              </a:rPr>
              <a:t>hw01</a:t>
            </a:r>
            <a:endParaRPr lang="en-US" dirty="0"/>
          </a:p>
          <a:p>
            <a:pPr lvl="1"/>
            <a:r>
              <a:rPr lang="en-US" dirty="0"/>
              <a:t>You can do all your work here.</a:t>
            </a:r>
          </a:p>
          <a:p>
            <a:pPr lvl="1"/>
            <a:r>
              <a:rPr lang="en-US" dirty="0"/>
              <a:t>Your personal copy will get saved here.</a:t>
            </a:r>
          </a:p>
          <a:p>
            <a:pPr lvl="1"/>
            <a:r>
              <a:rPr lang="en-US" dirty="0"/>
              <a:t>When you’re done, create a pdf, save it and upload it to </a:t>
            </a:r>
            <a:r>
              <a:rPr lang="en-US" dirty="0" err="1"/>
              <a:t>bCourses</a:t>
            </a:r>
            <a:r>
              <a:rPr lang="en-US" dirty="0"/>
              <a:t> for grading.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77467-E4B3-8542-BB3B-9E8640E2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1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59CC-675B-5948-9B72-748E5C24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4698-CE0F-DE4F-88B9-75F0B6E3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32" y="1825625"/>
            <a:ext cx="360522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Wildfire is caused by a range of factors and has a range of impacts.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8EDA7-64A8-B847-86D5-CB247A04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D1AEF-B074-7F48-A358-BDFE4C2D4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0303" y="-707365"/>
            <a:ext cx="14190107" cy="91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2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2A34-7CA6-C244-B47E-17EBA1AB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Datahub vs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8C0F1-11D2-714A-8063-7C2A23D0F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wish, you can install a local version of Python and a starter package of data science libraries with the “Anaconda” distribution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http://www.ds100.org/sp18/setup</a:t>
            </a:r>
            <a:r>
              <a:rPr lang="en-US" dirty="0"/>
              <a:t> for instructions on how to do this.</a:t>
            </a:r>
          </a:p>
          <a:p>
            <a:r>
              <a:rPr lang="en-US" dirty="0"/>
              <a:t>If you encounter problems running a notebook, the first thing we’ll ask is “is it working on datahub?”</a:t>
            </a:r>
          </a:p>
          <a:p>
            <a:pPr lvl="1"/>
            <a:r>
              <a:rPr lang="en-US" dirty="0"/>
              <a:t>We can’t provide support if the answer is yes…</a:t>
            </a:r>
          </a:p>
          <a:p>
            <a:r>
              <a:rPr lang="en-US" dirty="0"/>
              <a:t>In other words:  You don’t *have* to use Datahub.  But we encourage it.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30263-D417-2A4A-B126-911E4078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51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31B1-9C68-0146-8DB1-2D4AD318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students evaluated?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BE3BB-FEAC-6040-AAFE-5832BF11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139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Homework (20%).  Submission by submitting pdf of </a:t>
            </a:r>
            <a:r>
              <a:rPr lang="en-US" dirty="0" err="1"/>
              <a:t>Jupyter</a:t>
            </a:r>
            <a:r>
              <a:rPr lang="en-US" dirty="0"/>
              <a:t> notebook.  10 assignments, we drop the lowest grade.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Labs (15%). Submission by submitting pdf of </a:t>
            </a:r>
            <a:r>
              <a:rPr lang="en-US" dirty="0" err="1"/>
              <a:t>Jupyter</a:t>
            </a:r>
            <a:r>
              <a:rPr lang="en-US" dirty="0"/>
              <a:t> notebook. 9 assignments, we drop the lowest grade.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 term (25%).  In class on November 19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 project: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Poster session presentation (10%). December 17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/>
              <a:t>Jupyter</a:t>
            </a:r>
            <a:r>
              <a:rPr lang="en-US" dirty="0"/>
              <a:t> notebook (30%). Due morning of December 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6F82-8939-2244-89B3-848FB67E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9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B86F-5367-3845-8F98-56E022D4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093A-F06D-1D46-9622-522290BFF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request up to two extensions of two days over the course of the semester. </a:t>
            </a:r>
          </a:p>
          <a:p>
            <a:r>
              <a:rPr lang="en-US" dirty="0"/>
              <a:t>The poster must be presented during the poster session to receive credit.</a:t>
            </a:r>
          </a:p>
          <a:p>
            <a:r>
              <a:rPr lang="en-US" dirty="0"/>
              <a:t>For the final project, we drop 10 points out of 100 for each day late, or roughly a full letter grade. Projects submitted after 11:59am on December 20, 2019 will not receive credit.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BE8F-E607-4444-852C-558ED747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69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BD4AF-1211-6748-A2A4-D67D9C4D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52565-AE8E-6645-A7C2-3B2C941A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 and labs</a:t>
            </a:r>
          </a:p>
          <a:p>
            <a:pPr lvl="1"/>
            <a:r>
              <a:rPr lang="en-US" dirty="0"/>
              <a:t>Brainstorm together!</a:t>
            </a:r>
          </a:p>
          <a:p>
            <a:pPr lvl="1"/>
            <a:r>
              <a:rPr lang="en-US" dirty="0"/>
              <a:t>However the work you submit must clearly be your own. Be sure to finish assignments on your own. Comments and markdown cells must clearly be your own.</a:t>
            </a:r>
          </a:p>
          <a:p>
            <a:r>
              <a:rPr lang="en-US" dirty="0"/>
              <a:t>Final project</a:t>
            </a:r>
          </a:p>
          <a:p>
            <a:pPr lvl="1"/>
            <a:r>
              <a:rPr lang="en-US" dirty="0"/>
              <a:t>You must work in groups of 2-3 for the final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B85F0-F17F-BC4F-8659-3004543E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22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6B809-C9E2-F847-84BB-F64BC600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A468C-5D7A-9F4C-899F-767B43056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get started in late September</a:t>
            </a:r>
          </a:p>
          <a:p>
            <a:r>
              <a:rPr lang="en-US" dirty="0"/>
              <a:t>We’ll ask you to do small steps toward the final goal on your homework </a:t>
            </a:r>
            <a:r>
              <a:rPr lang="en-US" dirty="0" err="1"/>
              <a:t>assigments</a:t>
            </a:r>
            <a:endParaRPr lang="en-US" dirty="0"/>
          </a:p>
          <a:p>
            <a:r>
              <a:rPr lang="en-US" dirty="0"/>
              <a:t>The final project will be structured to include</a:t>
            </a:r>
          </a:p>
          <a:p>
            <a:pPr lvl="1"/>
            <a:r>
              <a:rPr lang="en-US" dirty="0"/>
              <a:t>A clear motivating resource allocation question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Exploratory data analysis</a:t>
            </a:r>
          </a:p>
          <a:p>
            <a:pPr lvl="1"/>
            <a:r>
              <a:rPr lang="en-US" dirty="0"/>
              <a:t>A deep exploration of several prediction methods</a:t>
            </a:r>
          </a:p>
          <a:p>
            <a:r>
              <a:rPr lang="en-US" dirty="0"/>
              <a:t>We’ll give a few project ideas, but the goal is for you to work independently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F85CB-53A1-784D-8458-66378C272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2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E3DE-5B04-0948-9FFE-A190F20D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the instructors?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D5C5-D236-EF44-950F-5243A982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44292"/>
            <a:ext cx="10515600" cy="4946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Duncan Callaway					Salma </a:t>
            </a:r>
            <a:r>
              <a:rPr lang="en-US" dirty="0" err="1"/>
              <a:t>Elmallah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E737A-D248-2E4E-BB26-165678E0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6FFC3-F4B3-6943-BC4A-836DF3F24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11" t="21141" r="11999" b="19070"/>
          <a:stretch/>
        </p:blipFill>
        <p:spPr>
          <a:xfrm>
            <a:off x="1156885" y="1405684"/>
            <a:ext cx="3953958" cy="4456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01DCD-F8F2-BA4A-B392-F17A13A93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9" r="22518" b="29707"/>
          <a:stretch/>
        </p:blipFill>
        <p:spPr>
          <a:xfrm>
            <a:off x="7840283" y="1405684"/>
            <a:ext cx="3046252" cy="45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19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8095-9002-514D-B27F-35C0EA8C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34690-9720-9448-816C-897FCBADB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Lectures: Tu/Th 9:30-11, Wheeler 202</a:t>
            </a:r>
          </a:p>
          <a:p>
            <a:r>
              <a:rPr lang="en-US" sz="3200" dirty="0"/>
              <a:t>Labs: </a:t>
            </a:r>
          </a:p>
          <a:p>
            <a:pPr lvl="1"/>
            <a:r>
              <a:rPr lang="en-US" sz="2800" dirty="0"/>
              <a:t>Mo 10-12, Barrows 166</a:t>
            </a:r>
          </a:p>
          <a:p>
            <a:pPr lvl="1"/>
            <a:r>
              <a:rPr lang="en-US" sz="2800" dirty="0"/>
              <a:t>Tu 2-4, VLSB 2032</a:t>
            </a:r>
          </a:p>
          <a:p>
            <a:r>
              <a:rPr lang="en-US" sz="3200" dirty="0"/>
              <a:t>Office hours</a:t>
            </a:r>
          </a:p>
          <a:p>
            <a:pPr lvl="1"/>
            <a:r>
              <a:rPr lang="en-US" sz="2800" dirty="0"/>
              <a:t>Duncan (Barrows 325): 	We 9:30-10:30, by appointment;</a:t>
            </a:r>
            <a:br>
              <a:rPr lang="en-US" sz="2800" dirty="0"/>
            </a:br>
            <a:r>
              <a:rPr lang="en-US" sz="2800" dirty="0"/>
              <a:t>					Th 11:15-12:15, open door.  </a:t>
            </a:r>
          </a:p>
          <a:p>
            <a:pPr lvl="1"/>
            <a:r>
              <a:rPr lang="en-US" sz="2800" dirty="0"/>
              <a:t>Salma (Barrows 399): 		We 3-4, open door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Labs </a:t>
            </a:r>
            <a:r>
              <a:rPr lang="en-US" sz="3200"/>
              <a:t>due Mondays, </a:t>
            </a:r>
            <a:r>
              <a:rPr lang="en-US" sz="3200" dirty="0"/>
              <a:t>pdf upload to </a:t>
            </a:r>
            <a:r>
              <a:rPr lang="en-US" sz="3200" dirty="0" err="1"/>
              <a:t>bCourses</a:t>
            </a:r>
            <a:endParaRPr lang="en-US" sz="3200" dirty="0"/>
          </a:p>
          <a:p>
            <a:r>
              <a:rPr lang="en-US" sz="3200" dirty="0"/>
              <a:t>HWs due Thursdays before class, pdf upload to </a:t>
            </a:r>
            <a:r>
              <a:rPr lang="en-US" sz="3200" dirty="0" err="1"/>
              <a:t>bCourses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BAB7E-E81B-7744-B401-130E7936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6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927"/>
            <a:ext cx="10515600" cy="5038167"/>
          </a:xfrm>
        </p:spPr>
        <p:txBody>
          <a:bodyPr>
            <a:normAutofit/>
          </a:bodyPr>
          <a:lstStyle/>
          <a:p>
            <a:r>
              <a:rPr lang="en-US" dirty="0"/>
              <a:t>No lab meetings (due to Labor Day)</a:t>
            </a:r>
          </a:p>
          <a:p>
            <a:pPr lvl="1"/>
            <a:r>
              <a:rPr lang="en-US" dirty="0"/>
              <a:t>Salma will hold extended office hours during Tuesday lab time, in VLSB 2032</a:t>
            </a:r>
          </a:p>
          <a:p>
            <a:r>
              <a:rPr lang="en-US" dirty="0"/>
              <a:t>Lab 1 notebook will be distributed for you to complete on Monday</a:t>
            </a:r>
          </a:p>
          <a:p>
            <a:r>
              <a:rPr lang="en-US" dirty="0"/>
              <a:t>Tuesday 9/3:</a:t>
            </a:r>
          </a:p>
          <a:p>
            <a:pPr lvl="1"/>
            <a:r>
              <a:rPr lang="en-US" dirty="0"/>
              <a:t>Reading: Science and Data Science, available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Thursday 9/5:</a:t>
            </a:r>
          </a:p>
          <a:p>
            <a:pPr lvl="1"/>
            <a:r>
              <a:rPr lang="en-US" dirty="0"/>
              <a:t>Reading: Chapter 3 from the DS100 textbook – see link in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HW 1 will be released Thursday 9/5.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59CC-675B-5948-9B72-748E5C24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27" y="18255"/>
            <a:ext cx="10515600" cy="1325563"/>
          </a:xfrm>
        </p:spPr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4698-CE0F-DE4F-88B9-75F0B6E3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32" y="1825625"/>
            <a:ext cx="516956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Wildfire is caused by a range of factors and has a range of impacts.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temporality, scope and complexity of data available for analyzing historical fires and </a:t>
            </a:r>
            <a:r>
              <a:rPr lang="en-US" i="1" dirty="0"/>
              <a:t>predicting</a:t>
            </a:r>
            <a:r>
              <a:rPr lang="en-US" dirty="0"/>
              <a:t> future fires is enormous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8EDA7-64A8-B847-86D5-CB247A04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89ED3-AB31-9F42-8C5B-9361E256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40" y="2185635"/>
            <a:ext cx="6212360" cy="414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54B99-1B27-2648-A476-D2BA3D9A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818" y="0"/>
            <a:ext cx="2863182" cy="2185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9CB36B-9FAB-C249-B614-27FAFD2E4F82}"/>
              </a:ext>
            </a:extLst>
          </p:cNvPr>
          <p:cNvSpPr txBox="1"/>
          <p:nvPr/>
        </p:nvSpPr>
        <p:spPr>
          <a:xfrm>
            <a:off x="9178506" y="6325835"/>
            <a:ext cx="80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nasa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39F24-6ABD-9F43-8DC5-A268DB32D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41" y="1092817"/>
            <a:ext cx="3589377" cy="2543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194616-66FB-3444-8EE8-630B10872E73}"/>
              </a:ext>
            </a:extLst>
          </p:cNvPr>
          <p:cNvSpPr txBox="1"/>
          <p:nvPr/>
        </p:nvSpPr>
        <p:spPr>
          <a:xfrm>
            <a:off x="6095999" y="3554330"/>
            <a:ext cx="10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sfgate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681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265B-DC3E-1246-B949-1100AC66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6"/>
            <a:ext cx="10515600" cy="1325563"/>
          </a:xfrm>
        </p:spPr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E899-A283-A34C-A924-49B9D959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" y="1299516"/>
            <a:ext cx="1077685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Energy conversion and use is at the core of core of nearly all societies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F2A9-2EDE-844A-A4D9-5EEB547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4" y="2339108"/>
            <a:ext cx="7742271" cy="3871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A2E26-B3DC-3741-B504-7E6F3A1C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F7FC3-4F17-8944-B2DC-B86A2B1235C6}"/>
              </a:ext>
            </a:extLst>
          </p:cNvPr>
          <p:cNvSpPr txBox="1"/>
          <p:nvPr/>
        </p:nvSpPr>
        <p:spPr>
          <a:xfrm>
            <a:off x="-1947553" y="-20663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7E61E7-09B6-5C4B-8D07-B13493D6C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99" y="1679570"/>
            <a:ext cx="3474803" cy="51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6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265B-DC3E-1246-B949-1100AC66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6"/>
            <a:ext cx="10515600" cy="1325563"/>
          </a:xfrm>
        </p:spPr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E899-A283-A34C-A924-49B9D959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" y="1299516"/>
            <a:ext cx="44612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As renewable electricity proliferates, electric power systems must transform their operations in response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Analyzing and </a:t>
            </a:r>
            <a:r>
              <a:rPr lang="en-US" i="1" dirty="0"/>
              <a:t>predicting </a:t>
            </a:r>
            <a:r>
              <a:rPr lang="en-US" dirty="0"/>
              <a:t>energy production patterns is crucial to economical and reliable future operations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A2E26-B3DC-3741-B504-7E6F3A1C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F7FC3-4F17-8944-B2DC-B86A2B1235C6}"/>
              </a:ext>
            </a:extLst>
          </p:cNvPr>
          <p:cNvSpPr txBox="1"/>
          <p:nvPr/>
        </p:nvSpPr>
        <p:spPr>
          <a:xfrm>
            <a:off x="-1947553" y="-20663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33603-BAB8-2343-B167-F0C108B08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65" y="1336762"/>
            <a:ext cx="7412318" cy="46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6EF9-0824-8444-BDBC-ACD4395D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7CBD-BFB2-2A47-9CB2-0AC2F913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Data (and access to the data) to study these issues is growing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63EE-D65A-CC4D-8085-4820467F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42365-08ED-9B4D-9993-C139B9F0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282" y="2615448"/>
            <a:ext cx="3477434" cy="6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3F5DB-A648-494B-B0DE-E9A734809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191" y="3399506"/>
            <a:ext cx="21590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97DD7-D0CD-9D4C-91B0-2E5CAA2E3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715" y="2517737"/>
            <a:ext cx="2798679" cy="879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91556B-E377-1A4E-A22B-EAA20423F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596" y="4611315"/>
            <a:ext cx="1319109" cy="93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5BBE36-44AC-6944-899B-AFE5EBA23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3211" y="3659626"/>
            <a:ext cx="4151684" cy="27889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BCF435-F6FC-6743-9AB8-F64042B83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928" y="2540083"/>
            <a:ext cx="3050674" cy="17144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40E4BA-76FC-8E48-AA6A-0CE6C3045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7099" y="4667250"/>
            <a:ext cx="1193800" cy="168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76B51-3E63-5A4F-BF8A-5D35297F6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9317" y="5700692"/>
            <a:ext cx="2174281" cy="9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373A-628C-F848-A91F-6C7AF0112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6A730-EDC7-5A46-8D34-329019CF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There is an incredible growing toolkit available to anyone with a computer…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New Algorithms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Improving computing infrastructure</a:t>
            </a:r>
          </a:p>
          <a:p>
            <a:pPr marL="514350" indent="-514350">
              <a:buFont typeface="+mj-lt"/>
              <a:buAutoNum type="alphaLcPeriod"/>
            </a:pPr>
            <a:r>
              <a:rPr lang="en-US" dirty="0"/>
              <a:t>New analysis tools: </a:t>
            </a:r>
            <a:r>
              <a:rPr lang="en-US" dirty="0" err="1"/>
              <a:t>Jupyter</a:t>
            </a:r>
            <a:r>
              <a:rPr lang="en-US" dirty="0"/>
              <a:t>, Python libraries</a:t>
            </a:r>
          </a:p>
          <a:p>
            <a:pPr marL="514350" indent="-514350">
              <a:buFont typeface="+mj-lt"/>
              <a:buAutoNum type="alphaL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sum: </a:t>
            </a:r>
            <a:r>
              <a:rPr lang="en-US" i="1" dirty="0"/>
              <a:t>Problems and data are abundant, the algorithms are maturing, and everything is accessible to someone with relatively little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ADBA6-D4E7-5A48-AD07-2A231F00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7E20-FE86-D545-8A23-0AD21D80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206789" cy="1325563"/>
          </a:xfrm>
        </p:spPr>
        <p:txBody>
          <a:bodyPr/>
          <a:lstStyle/>
          <a:p>
            <a:r>
              <a:rPr lang="en-US" dirty="0"/>
              <a:t>Example: Human development and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4D84C-2573-0A4C-8D85-B6DE8447B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4632" cy="4351338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Alstone</a:t>
            </a:r>
            <a:r>
              <a:rPr lang="en-US" dirty="0"/>
              <a:t>, </a:t>
            </a:r>
            <a:r>
              <a:rPr lang="en-US" dirty="0" err="1"/>
              <a:t>Gershenson</a:t>
            </a:r>
            <a:r>
              <a:rPr lang="en-US" dirty="0"/>
              <a:t> and </a:t>
            </a:r>
            <a:r>
              <a:rPr lang="en-US" dirty="0" err="1"/>
              <a:t>Kammen</a:t>
            </a:r>
            <a:r>
              <a:rPr lang="en-US" dirty="0"/>
              <a:t>, </a:t>
            </a:r>
            <a:r>
              <a:rPr lang="en-US" u="sng" dirty="0"/>
              <a:t>Nature Climate Change</a:t>
            </a:r>
            <a:r>
              <a:rPr lang="en-US" dirty="0"/>
              <a:t> (2015)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F6CA6-E8CF-E149-9021-6D7E0EB7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B8C90-8EDD-CD45-A544-1E6910B2F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95" y="1395663"/>
            <a:ext cx="4717755" cy="5475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A7889-4EEB-1D45-AA74-5AD7E8FAB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68776"/>
            <a:ext cx="4696695" cy="24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01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4156</TotalTime>
  <Words>2562</Words>
  <Application>Microsoft Macintosh PowerPoint</Application>
  <PresentationFormat>Widescreen</PresentationFormat>
  <Paragraphs>319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Data, Environment and Society (ER131)  Lecture 1: Introduction</vt:lpstr>
      <vt:lpstr>Why data, environment and society?</vt:lpstr>
      <vt:lpstr>Why data, environment and society?</vt:lpstr>
      <vt:lpstr>Why data, environment and society?</vt:lpstr>
      <vt:lpstr>Why data, environment and society?</vt:lpstr>
      <vt:lpstr>Why data, environment and society?</vt:lpstr>
      <vt:lpstr>Why data, environment and society?</vt:lpstr>
      <vt:lpstr>Why data, environment and society?</vt:lpstr>
      <vt:lpstr>Example: Human development and energy</vt:lpstr>
      <vt:lpstr>Example: Predicting poverty</vt:lpstr>
      <vt:lpstr>What is data science?</vt:lpstr>
      <vt:lpstr>What does “big data” mean?</vt:lpstr>
      <vt:lpstr>What are those other buzzwords?</vt:lpstr>
      <vt:lpstr>Central theme of the course: using prediction methods in support of resource allocation decisions</vt:lpstr>
      <vt:lpstr>What can we do with data science? Rain dances vs. Umbrellas</vt:lpstr>
      <vt:lpstr>Is prediction enough for resource allocation?</vt:lpstr>
      <vt:lpstr>The models we study in this course are good for prediction  We’ll focus on using them to answer resource allocation problems</vt:lpstr>
      <vt:lpstr>Some of the specific tools we’ll learn</vt:lpstr>
      <vt:lpstr>The importance of context and narratives</vt:lpstr>
      <vt:lpstr>What’s the awareness gap?</vt:lpstr>
      <vt:lpstr>There is a human side to the algorithms themselves…</vt:lpstr>
      <vt:lpstr>What are the course objectives?</vt:lpstr>
      <vt:lpstr>Now let’s go into the nuts and bolts of the course</vt:lpstr>
      <vt:lpstr>Prerequisites</vt:lpstr>
      <vt:lpstr>How does this course fit into Berkeley’s curriculum?</vt:lpstr>
      <vt:lpstr>What resources are required?</vt:lpstr>
      <vt:lpstr>Note taking in lecture</vt:lpstr>
      <vt:lpstr>Github and bCourses</vt:lpstr>
      <vt:lpstr>Datahub</vt:lpstr>
      <vt:lpstr>Datahub vs Anaconda</vt:lpstr>
      <vt:lpstr>How are students evaluated?</vt:lpstr>
      <vt:lpstr>Late policy</vt:lpstr>
      <vt:lpstr>Working in groups</vt:lpstr>
      <vt:lpstr>Final project</vt:lpstr>
      <vt:lpstr>Who are the instructors?</vt:lpstr>
      <vt:lpstr>When and where?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Duncan Callaway</cp:lastModifiedBy>
  <cp:revision>203</cp:revision>
  <dcterms:created xsi:type="dcterms:W3CDTF">2018-08-20T12:51:30Z</dcterms:created>
  <dcterms:modified xsi:type="dcterms:W3CDTF">2019-08-29T16:13:58Z</dcterms:modified>
</cp:coreProperties>
</file>